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87d140d7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87d140d7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87d140d7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87d140d7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87d140d7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87d140d7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87d140d7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87d140d7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87d140d7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87d140d7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f87997393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f87997393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87d140d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87d140d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87d140d7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87d140d7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87d140d7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87d140d7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87d140d7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87d140d7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ijPgDh5Zn0vDZt1NLnn-a-5yoFx3HrD0?usp=shari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rtkilla/yolo-v3.gi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0Eeffk77AH563aiKdcj7QOymab1H0GD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137400" y="1914144"/>
            <a:ext cx="5017500" cy="1159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Object</a:t>
            </a:r>
            <a:r>
              <a:rPr lang="es-ES" dirty="0"/>
              <a:t> </a:t>
            </a:r>
            <a:r>
              <a:rPr lang="es-ES" dirty="0" err="1"/>
              <a:t>detection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4248400"/>
            <a:ext cx="39894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Ángel Fernández Temiño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>
            <a:spLocks noGrp="1"/>
          </p:cNvSpPr>
          <p:nvPr>
            <p:ph type="body" idx="1"/>
          </p:nvPr>
        </p:nvSpPr>
        <p:spPr>
          <a:xfrm>
            <a:off x="1297500" y="1340600"/>
            <a:ext cx="3516300" cy="27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US" sz="1400" dirty="0">
                <a:solidFill>
                  <a:srgbClr val="FFFFFF"/>
                </a:solidFill>
              </a:rPr>
              <a:t>First deep learning network to solve the instance segmentation problem</a:t>
            </a:r>
            <a:r>
              <a:rPr lang="es" sz="1400" dirty="0">
                <a:solidFill>
                  <a:srgbClr val="FFFFFF"/>
                </a:solidFill>
              </a:rPr>
              <a:t>.</a:t>
            </a:r>
            <a:endParaRPr sz="1400"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US" sz="1400" dirty="0">
                <a:solidFill>
                  <a:srgbClr val="FFFFFF"/>
                </a:solidFill>
              </a:rPr>
              <a:t>Provide the bounding box and class for each object</a:t>
            </a:r>
            <a:r>
              <a:rPr lang="es" sz="1400" dirty="0">
                <a:solidFill>
                  <a:srgbClr val="FFFFFF"/>
                </a:solidFill>
              </a:rPr>
              <a:t>.</a:t>
            </a:r>
            <a:endParaRPr sz="1400"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-ES" sz="1400" dirty="0" err="1">
                <a:solidFill>
                  <a:srgbClr val="FFFFFF"/>
                </a:solidFill>
              </a:rPr>
              <a:t>Returns</a:t>
            </a:r>
            <a:r>
              <a:rPr lang="es-ES" sz="1400" dirty="0">
                <a:solidFill>
                  <a:srgbClr val="FFFFFF"/>
                </a:solidFill>
              </a:rPr>
              <a:t> </a:t>
            </a:r>
            <a:r>
              <a:rPr lang="es-ES" sz="1400" dirty="0" err="1">
                <a:solidFill>
                  <a:srgbClr val="FFFFFF"/>
                </a:solidFill>
              </a:rPr>
              <a:t>the</a:t>
            </a:r>
            <a:r>
              <a:rPr lang="es-ES" sz="1400" dirty="0">
                <a:solidFill>
                  <a:srgbClr val="FFFFFF"/>
                </a:solidFill>
              </a:rPr>
              <a:t> </a:t>
            </a:r>
            <a:r>
              <a:rPr lang="es-ES" sz="1400" dirty="0" err="1">
                <a:solidFill>
                  <a:srgbClr val="FFFFFF"/>
                </a:solidFill>
              </a:rPr>
              <a:t>binary</a:t>
            </a:r>
            <a:r>
              <a:rPr lang="es-ES" sz="1400" dirty="0">
                <a:solidFill>
                  <a:srgbClr val="FFFFFF"/>
                </a:solidFill>
              </a:rPr>
              <a:t> </a:t>
            </a:r>
            <a:r>
              <a:rPr lang="es-ES" sz="1400" dirty="0" err="1">
                <a:solidFill>
                  <a:srgbClr val="FFFFFF"/>
                </a:solidFill>
              </a:rPr>
              <a:t>mask</a:t>
            </a:r>
            <a:r>
              <a:rPr lang="es" sz="1400" dirty="0">
                <a:solidFill>
                  <a:srgbClr val="FFFFFF"/>
                </a:solidFill>
              </a:rPr>
              <a:t>.</a:t>
            </a:r>
            <a:endParaRPr sz="1400" dirty="0"/>
          </a:p>
        </p:txBody>
      </p:sp>
      <p:sp>
        <p:nvSpPr>
          <p:cNvPr id="290" name="Google Shape;290;p26"/>
          <p:cNvSpPr txBox="1">
            <a:spLocks noGrp="1"/>
          </p:cNvSpPr>
          <p:nvPr>
            <p:ph type="title"/>
          </p:nvPr>
        </p:nvSpPr>
        <p:spPr>
          <a:xfrm>
            <a:off x="1214225" y="410400"/>
            <a:ext cx="37989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Mask-RCNN</a:t>
            </a:r>
            <a:endParaRPr/>
          </a:p>
        </p:txBody>
      </p:sp>
      <p:pic>
        <p:nvPicPr>
          <p:cNvPr id="291" name="Google Shape;2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125" y="1066800"/>
            <a:ext cx="3742800" cy="24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>
            <a:spLocks noGrp="1"/>
          </p:cNvSpPr>
          <p:nvPr>
            <p:ph type="body" idx="1"/>
          </p:nvPr>
        </p:nvSpPr>
        <p:spPr>
          <a:xfrm>
            <a:off x="1297500" y="1340600"/>
            <a:ext cx="66474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US" sz="1400" dirty="0">
                <a:solidFill>
                  <a:srgbClr val="FFFFFF"/>
                </a:solidFill>
              </a:rPr>
              <a:t>Image segmentation is the process of dividing a digital image into multiple segments.</a:t>
            </a:r>
            <a:r>
              <a:rPr lang="es" sz="1400" dirty="0">
                <a:solidFill>
                  <a:srgbClr val="FFFFFF"/>
                </a:solidFill>
              </a:rPr>
              <a:t>. </a:t>
            </a:r>
            <a:endParaRPr sz="1400"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US" sz="1400" dirty="0">
                <a:solidFill>
                  <a:srgbClr val="FFFFFF"/>
                </a:solidFill>
              </a:rPr>
              <a:t>It is a segmentation at pixel level</a:t>
            </a:r>
            <a:r>
              <a:rPr lang="es" sz="1400" dirty="0">
                <a:solidFill>
                  <a:srgbClr val="FFFFFF"/>
                </a:solidFill>
              </a:rPr>
              <a:t>.</a:t>
            </a:r>
            <a:endParaRPr sz="1400" dirty="0"/>
          </a:p>
        </p:txBody>
      </p:sp>
      <p:sp>
        <p:nvSpPr>
          <p:cNvPr id="297" name="Google Shape;297;p27"/>
          <p:cNvSpPr txBox="1">
            <a:spLocks noGrp="1"/>
          </p:cNvSpPr>
          <p:nvPr>
            <p:ph type="title"/>
          </p:nvPr>
        </p:nvSpPr>
        <p:spPr>
          <a:xfrm>
            <a:off x="1214225" y="410400"/>
            <a:ext cx="37989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Mask-RCNN</a:t>
            </a:r>
            <a:endParaRPr/>
          </a:p>
        </p:txBody>
      </p:sp>
      <p:pic>
        <p:nvPicPr>
          <p:cNvPr id="298" name="Google Shape;2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900" y="2673075"/>
            <a:ext cx="6324000" cy="18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Mask-RCNN - Installation / Usage</a:t>
            </a:r>
            <a:endParaRPr/>
          </a:p>
        </p:txBody>
      </p:sp>
      <p:sp>
        <p:nvSpPr>
          <p:cNvPr id="304" name="Google Shape;304;p28"/>
          <p:cNvSpPr txBox="1">
            <a:spLocks noGrp="1"/>
          </p:cNvSpPr>
          <p:nvPr>
            <p:ph type="body" idx="1"/>
          </p:nvPr>
        </p:nvSpPr>
        <p:spPr>
          <a:xfrm>
            <a:off x="2748400" y="1136550"/>
            <a:ext cx="4280400" cy="56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Arial"/>
                <a:ea typeface="Arial"/>
                <a:cs typeface="Arial"/>
                <a:sym typeface="Arial"/>
              </a:rPr>
              <a:t>Jupyter Notebook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body" idx="1"/>
          </p:nvPr>
        </p:nvSpPr>
        <p:spPr>
          <a:xfrm>
            <a:off x="2615175" y="2130450"/>
            <a:ext cx="6429000" cy="88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https://colab.research.google.com/drive/1ijPgDh5Zn0vDZt1NLnn-a-5yoFx3HrD0?usp=sharing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 txBox="1">
            <a:spLocks noGrp="1"/>
          </p:cNvSpPr>
          <p:nvPr>
            <p:ph type="title"/>
          </p:nvPr>
        </p:nvSpPr>
        <p:spPr>
          <a:xfrm>
            <a:off x="3591900" y="309050"/>
            <a:ext cx="19602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Results</a:t>
            </a:r>
            <a:endParaRPr dirty="0"/>
          </a:p>
        </p:txBody>
      </p:sp>
      <p:sp>
        <p:nvSpPr>
          <p:cNvPr id="311" name="Google Shape;311;p29"/>
          <p:cNvSpPr txBox="1">
            <a:spLocks noGrp="1"/>
          </p:cNvSpPr>
          <p:nvPr>
            <p:ph type="title"/>
          </p:nvPr>
        </p:nvSpPr>
        <p:spPr>
          <a:xfrm>
            <a:off x="1466550" y="907550"/>
            <a:ext cx="19602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Yolo V3</a:t>
            </a:r>
            <a:endParaRPr/>
          </a:p>
        </p:txBody>
      </p:sp>
      <p:sp>
        <p:nvSpPr>
          <p:cNvPr id="312" name="Google Shape;312;p29"/>
          <p:cNvSpPr txBox="1">
            <a:spLocks noGrp="1"/>
          </p:cNvSpPr>
          <p:nvPr>
            <p:ph type="title"/>
          </p:nvPr>
        </p:nvSpPr>
        <p:spPr>
          <a:xfrm>
            <a:off x="5629875" y="907550"/>
            <a:ext cx="25128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Mask - RCNN</a:t>
            </a:r>
            <a:endParaRPr/>
          </a:p>
        </p:txBody>
      </p:sp>
      <p:pic>
        <p:nvPicPr>
          <p:cNvPr id="313" name="Google Shape;313;p29"/>
          <p:cNvPicPr preferRelativeResize="0"/>
          <p:nvPr/>
        </p:nvPicPr>
        <p:blipFill rotWithShape="1">
          <a:blip r:embed="rId3">
            <a:alphaModFix/>
          </a:blip>
          <a:srcRect l="3262" r="9508"/>
          <a:stretch/>
        </p:blipFill>
        <p:spPr>
          <a:xfrm>
            <a:off x="245800" y="1816375"/>
            <a:ext cx="4397625" cy="26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450" y="2003213"/>
            <a:ext cx="4195775" cy="2241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>
            <a:spLocks noGrp="1"/>
          </p:cNvSpPr>
          <p:nvPr>
            <p:ph type="title"/>
          </p:nvPr>
        </p:nvSpPr>
        <p:spPr>
          <a:xfrm>
            <a:off x="3591900" y="309050"/>
            <a:ext cx="19602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Results</a:t>
            </a:r>
            <a:endParaRPr dirty="0"/>
          </a:p>
        </p:txBody>
      </p:sp>
      <p:sp>
        <p:nvSpPr>
          <p:cNvPr id="320" name="Google Shape;320;p30"/>
          <p:cNvSpPr txBox="1">
            <a:spLocks noGrp="1"/>
          </p:cNvSpPr>
          <p:nvPr>
            <p:ph type="title"/>
          </p:nvPr>
        </p:nvSpPr>
        <p:spPr>
          <a:xfrm>
            <a:off x="1466550" y="907550"/>
            <a:ext cx="19602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Yolo V3</a:t>
            </a:r>
            <a:endParaRPr/>
          </a:p>
        </p:txBody>
      </p:sp>
      <p:sp>
        <p:nvSpPr>
          <p:cNvPr id="321" name="Google Shape;321;p30"/>
          <p:cNvSpPr txBox="1">
            <a:spLocks noGrp="1"/>
          </p:cNvSpPr>
          <p:nvPr>
            <p:ph type="title"/>
          </p:nvPr>
        </p:nvSpPr>
        <p:spPr>
          <a:xfrm>
            <a:off x="5629875" y="907550"/>
            <a:ext cx="25128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Mask - RCNN</a:t>
            </a:r>
            <a:endParaRPr/>
          </a:p>
        </p:txBody>
      </p:sp>
      <p:pic>
        <p:nvPicPr>
          <p:cNvPr id="322" name="Google Shape;3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7493"/>
            <a:ext cx="4419600" cy="2751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675" y="1958713"/>
            <a:ext cx="4267200" cy="264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3591900" y="309050"/>
            <a:ext cx="19602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Results</a:t>
            </a:r>
            <a:endParaRPr dirty="0"/>
          </a:p>
        </p:txBody>
      </p:sp>
      <p:sp>
        <p:nvSpPr>
          <p:cNvPr id="329" name="Google Shape;329;p31"/>
          <p:cNvSpPr txBox="1">
            <a:spLocks noGrp="1"/>
          </p:cNvSpPr>
          <p:nvPr>
            <p:ph type="title"/>
          </p:nvPr>
        </p:nvSpPr>
        <p:spPr>
          <a:xfrm>
            <a:off x="1466550" y="907550"/>
            <a:ext cx="19602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Yolo V3</a:t>
            </a:r>
            <a:endParaRPr/>
          </a:p>
        </p:txBody>
      </p:sp>
      <p:sp>
        <p:nvSpPr>
          <p:cNvPr id="330" name="Google Shape;330;p31"/>
          <p:cNvSpPr txBox="1">
            <a:spLocks noGrp="1"/>
          </p:cNvSpPr>
          <p:nvPr>
            <p:ph type="title"/>
          </p:nvPr>
        </p:nvSpPr>
        <p:spPr>
          <a:xfrm>
            <a:off x="5629875" y="907550"/>
            <a:ext cx="25128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Mask - RCNN</a:t>
            </a:r>
            <a:endParaRPr/>
          </a:p>
        </p:txBody>
      </p:sp>
      <p:pic>
        <p:nvPicPr>
          <p:cNvPr id="331" name="Google Shape;3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66" y="1864606"/>
            <a:ext cx="4301059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077" y="1864606"/>
            <a:ext cx="4375134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>
            <a:spLocks noGrp="1"/>
          </p:cNvSpPr>
          <p:nvPr>
            <p:ph type="title"/>
          </p:nvPr>
        </p:nvSpPr>
        <p:spPr>
          <a:xfrm>
            <a:off x="3591900" y="309050"/>
            <a:ext cx="19602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Results</a:t>
            </a:r>
            <a:endParaRPr dirty="0"/>
          </a:p>
        </p:txBody>
      </p:sp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1466550" y="907550"/>
            <a:ext cx="19602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Yolo V3</a:t>
            </a:r>
            <a:endParaRPr/>
          </a:p>
        </p:txBody>
      </p:sp>
      <p:sp>
        <p:nvSpPr>
          <p:cNvPr id="339" name="Google Shape;339;p32"/>
          <p:cNvSpPr txBox="1">
            <a:spLocks noGrp="1"/>
          </p:cNvSpPr>
          <p:nvPr>
            <p:ph type="title"/>
          </p:nvPr>
        </p:nvSpPr>
        <p:spPr>
          <a:xfrm>
            <a:off x="5629875" y="907550"/>
            <a:ext cx="25128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Mask - RCNN</a:t>
            </a:r>
            <a:endParaRPr/>
          </a:p>
        </p:txBody>
      </p:sp>
      <p:pic>
        <p:nvPicPr>
          <p:cNvPr id="340" name="Google Shape;3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63" y="1899297"/>
            <a:ext cx="4372738" cy="25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689" y="1899297"/>
            <a:ext cx="4248912" cy="25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>
            <a:spLocks noGrp="1"/>
          </p:cNvSpPr>
          <p:nvPr>
            <p:ph type="title"/>
          </p:nvPr>
        </p:nvSpPr>
        <p:spPr>
          <a:xfrm>
            <a:off x="1297500" y="632800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 err="1"/>
              <a:t>Conclusions</a:t>
            </a:r>
            <a:endParaRPr dirty="0"/>
          </a:p>
        </p:txBody>
      </p:sp>
      <p:sp>
        <p:nvSpPr>
          <p:cNvPr id="347" name="Google Shape;347;p3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23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Mask-RCNN performs slightly better object detection compared to Yolo-V3, behaving slightly better with less frequent items</a:t>
            </a:r>
            <a:r>
              <a:rPr lang="es" dirty="0"/>
              <a:t>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Generally speaking,  both behave quite well, something to note when the object is not so clear, Yolo-V3 shows all predictions.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Finally, we compared the execution times and found out which Yolo-V3 gives us a faster result.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48" name="Google Shape;348;p33" descr="offset_comp_267026.jpg"/>
          <p:cNvPicPr preferRelativeResize="0"/>
          <p:nvPr/>
        </p:nvPicPr>
        <p:blipFill rotWithShape="1">
          <a:blip r:embed="rId3">
            <a:alphaModFix/>
          </a:blip>
          <a:srcRect l="26515" t="26082" r="26312" b="8201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34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354" name="Google Shape;354;p3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2" name="Google Shape;3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363" y="1362775"/>
            <a:ext cx="3211276" cy="18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4300" y="8001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Index</a:t>
            </a:r>
            <a:endParaRPr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1287325"/>
            <a:ext cx="3018300" cy="305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YoloV3 Model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Mask-RCNN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Comparison of results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  <a:endParaRPr lang="es-ES" sz="2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Overview</a:t>
            </a:r>
            <a:endParaRPr dirty="0"/>
          </a:p>
        </p:txBody>
      </p:sp>
      <p:sp>
        <p:nvSpPr>
          <p:cNvPr id="241" name="Google Shape;241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7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dirty="0">
                <a:solidFill>
                  <a:srgbClr val="FFFFFF"/>
                </a:solidFill>
              </a:rPr>
              <a:t>Study of object detection algorithm</a:t>
            </a:r>
            <a:endParaRPr lang="es-ES" dirty="0">
              <a:solidFill>
                <a:srgbClr val="FFFFFF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US" dirty="0">
                <a:solidFill>
                  <a:srgbClr val="FFFFFF"/>
                </a:solidFill>
              </a:rPr>
              <a:t>Based on the methods of recognition, localization and classification of objects.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 dirty="0">
                <a:solidFill>
                  <a:srgbClr val="FFFFFF"/>
                </a:solidFill>
              </a:rPr>
              <a:t>YOLO (You Only Look Once) </a:t>
            </a:r>
            <a:endParaRPr dirty="0">
              <a:solidFill>
                <a:srgbClr val="FFFFFF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 dirty="0">
                <a:solidFill>
                  <a:srgbClr val="FFFFFF"/>
                </a:solidFill>
              </a:rPr>
              <a:t>MASK-RCNN</a:t>
            </a:r>
            <a:endParaRPr dirty="0">
              <a:solidFill>
                <a:srgbClr val="FFFFFF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-ES" dirty="0">
                <a:solidFill>
                  <a:srgbClr val="FFFFFF"/>
                </a:solidFill>
              </a:rPr>
              <a:t>Conjunto de datos de COCO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-ES" dirty="0"/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001" y="3038750"/>
            <a:ext cx="3236449" cy="171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YOLO V3 MODEL</a:t>
            </a:r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body" idx="1"/>
          </p:nvPr>
        </p:nvSpPr>
        <p:spPr>
          <a:xfrm>
            <a:off x="1297500" y="11261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❖"/>
            </a:pPr>
            <a:r>
              <a:rPr lang="en-US" dirty="0">
                <a:solidFill>
                  <a:srgbClr val="FFFFFF"/>
                </a:solidFill>
              </a:rPr>
              <a:t>It uses a variant of Darknet.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❖"/>
            </a:pPr>
            <a:r>
              <a:rPr lang="en-US" dirty="0">
                <a:solidFill>
                  <a:srgbClr val="FFFFFF"/>
                </a:solidFill>
              </a:rPr>
              <a:t>53 new layers are stacked for detection.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❖"/>
            </a:pPr>
            <a:r>
              <a:rPr lang="en-US" dirty="0">
                <a:solidFill>
                  <a:srgbClr val="FFFFFF"/>
                </a:solidFill>
              </a:rPr>
              <a:t>Fully convolutive architecture .</a:t>
            </a:r>
          </a:p>
        </p:txBody>
      </p:sp>
      <p:pic>
        <p:nvPicPr>
          <p:cNvPr id="249" name="Google Shape;2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337" y="2182368"/>
            <a:ext cx="5052384" cy="270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YOLO V3 MODEL</a:t>
            </a:r>
            <a:endParaRPr/>
          </a:p>
        </p:txBody>
      </p:sp>
      <p:sp>
        <p:nvSpPr>
          <p:cNvPr id="255" name="Google Shape;255;p21"/>
          <p:cNvSpPr txBox="1">
            <a:spLocks noGrp="1"/>
          </p:cNvSpPr>
          <p:nvPr>
            <p:ph type="body" idx="1"/>
          </p:nvPr>
        </p:nvSpPr>
        <p:spPr>
          <a:xfrm>
            <a:off x="1297500" y="1126175"/>
            <a:ext cx="73170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❖"/>
            </a:pPr>
            <a:r>
              <a:rPr lang="en-US" dirty="0">
                <a:solidFill>
                  <a:srgbClr val="FFFFFF"/>
                </a:solidFill>
              </a:rPr>
              <a:t>To highlight the detection at three different scales.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❖"/>
            </a:pPr>
            <a:r>
              <a:rPr lang="en-US" dirty="0">
                <a:solidFill>
                  <a:srgbClr val="FFFFFF"/>
                </a:solidFill>
              </a:rPr>
              <a:t>1x1 detection on feature maps of 3 different sizes and in 3 different locations</a:t>
            </a:r>
          </a:p>
        </p:txBody>
      </p:sp>
      <p:pic>
        <p:nvPicPr>
          <p:cNvPr id="5" name="Google Shape;249;p20">
            <a:extLst>
              <a:ext uri="{FF2B5EF4-FFF2-40B4-BE49-F238E27FC236}">
                <a16:creationId xmlns:a16="http://schemas.microsoft.com/office/drawing/2014/main" id="{C9155474-B76C-4842-B638-D514561994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337" y="2046862"/>
            <a:ext cx="5052384" cy="270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YOLO V3 MODEL</a:t>
            </a:r>
            <a:endParaRPr/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1146100" y="1111025"/>
            <a:ext cx="4137600" cy="29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lang="en-US" sz="1400" dirty="0">
                <a:solidFill>
                  <a:srgbClr val="FFFFFF"/>
                </a:solidFill>
              </a:rPr>
              <a:t>The form of the detection kernel is 	     1 x 1 x (B x (5 + C) ) being</a:t>
            </a:r>
            <a:r>
              <a:rPr lang="es" sz="1400" dirty="0">
                <a:solidFill>
                  <a:srgbClr val="FFFFFF"/>
                </a:solidFill>
              </a:rPr>
              <a:t>:</a:t>
            </a:r>
            <a:endParaRPr sz="1400" dirty="0">
              <a:solidFill>
                <a:srgbClr val="FFFFFF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➢"/>
            </a:pPr>
            <a:r>
              <a:rPr lang="es" sz="1400" dirty="0">
                <a:solidFill>
                  <a:srgbClr val="FFFFFF"/>
                </a:solidFill>
              </a:rPr>
              <a:t>B = </a:t>
            </a:r>
            <a:r>
              <a:rPr lang="en-US" sz="1400" dirty="0">
                <a:solidFill>
                  <a:srgbClr val="FFFFFF"/>
                </a:solidFill>
              </a:rPr>
              <a:t>number of bounding boxes that a cell in the feature map can predict</a:t>
            </a:r>
            <a:r>
              <a:rPr lang="es" sz="1400" dirty="0">
                <a:solidFill>
                  <a:srgbClr val="FFFFFF"/>
                </a:solidFill>
              </a:rPr>
              <a:t>.</a:t>
            </a:r>
            <a:endParaRPr sz="1400" dirty="0">
              <a:solidFill>
                <a:srgbClr val="FFFFFF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➢"/>
            </a:pPr>
            <a:r>
              <a:rPr lang="es" sz="1400" dirty="0">
                <a:solidFill>
                  <a:srgbClr val="FFFFFF"/>
                </a:solidFill>
              </a:rPr>
              <a:t>C = </a:t>
            </a:r>
            <a:r>
              <a:rPr lang="es-ES" sz="1400" dirty="0" err="1">
                <a:solidFill>
                  <a:srgbClr val="FFFFFF"/>
                </a:solidFill>
              </a:rPr>
              <a:t>number</a:t>
            </a:r>
            <a:r>
              <a:rPr lang="es-ES" sz="1400" dirty="0">
                <a:solidFill>
                  <a:srgbClr val="FFFFFF"/>
                </a:solidFill>
              </a:rPr>
              <a:t> </a:t>
            </a:r>
            <a:r>
              <a:rPr lang="es-ES" sz="1400" dirty="0" err="1">
                <a:solidFill>
                  <a:srgbClr val="FFFFFF"/>
                </a:solidFill>
              </a:rPr>
              <a:t>of</a:t>
            </a:r>
            <a:r>
              <a:rPr lang="es-ES" sz="1400" dirty="0">
                <a:solidFill>
                  <a:srgbClr val="FFFFFF"/>
                </a:solidFill>
              </a:rPr>
              <a:t> </a:t>
            </a:r>
            <a:r>
              <a:rPr lang="es-ES" sz="1400" dirty="0" err="1">
                <a:solidFill>
                  <a:srgbClr val="FFFFFF"/>
                </a:solidFill>
              </a:rPr>
              <a:t>classes</a:t>
            </a:r>
            <a:r>
              <a:rPr lang="es-ES" sz="1400" dirty="0">
                <a:solidFill>
                  <a:srgbClr val="FFFFFF"/>
                </a:solidFill>
              </a:rPr>
              <a:t>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lang="es-ES" sz="1400" dirty="0" err="1">
                <a:solidFill>
                  <a:srgbClr val="FFFFFF"/>
                </a:solidFill>
              </a:rPr>
              <a:t>Example</a:t>
            </a:r>
            <a:r>
              <a:rPr lang="es-ES" sz="1400" dirty="0">
                <a:solidFill>
                  <a:srgbClr val="FFFFFF"/>
                </a:solidFill>
              </a:rPr>
              <a:t>: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➢"/>
            </a:pPr>
            <a:r>
              <a:rPr lang="en-US" sz="1400" dirty="0">
                <a:solidFill>
                  <a:srgbClr val="FFFFFF"/>
                </a:solidFill>
              </a:rPr>
              <a:t>Input image is 416 x 416, with the first scale being 32. The dimensions of the feature map will be 13 x 13.</a:t>
            </a:r>
            <a:r>
              <a:rPr lang="es" sz="1400" dirty="0">
                <a:solidFill>
                  <a:srgbClr val="FFFFFF"/>
                </a:solidFill>
              </a:rPr>
              <a:t>.</a:t>
            </a:r>
            <a:endParaRPr sz="1400" dirty="0">
              <a:solidFill>
                <a:srgbClr val="FFFFFF"/>
              </a:solidFill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150" y="393750"/>
            <a:ext cx="3009640" cy="41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YOLO V3 MODEL - Installation Guide</a:t>
            </a:r>
            <a:endParaRPr/>
          </a:p>
        </p:txBody>
      </p:sp>
      <p:sp>
        <p:nvSpPr>
          <p:cNvPr id="269" name="Google Shape;269;p23"/>
          <p:cNvSpPr txBox="1">
            <a:spLocks noGrp="1"/>
          </p:cNvSpPr>
          <p:nvPr>
            <p:ph type="body" idx="1"/>
          </p:nvPr>
        </p:nvSpPr>
        <p:spPr>
          <a:xfrm>
            <a:off x="2748400" y="1136550"/>
            <a:ext cx="10494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Arial"/>
                <a:ea typeface="Arial"/>
                <a:cs typeface="Arial"/>
                <a:sym typeface="Arial"/>
              </a:rPr>
              <a:t>GIT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body" idx="1"/>
          </p:nvPr>
        </p:nvSpPr>
        <p:spPr>
          <a:xfrm>
            <a:off x="4907700" y="1305600"/>
            <a:ext cx="3428700" cy="315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git clone </a:t>
            </a:r>
            <a:r>
              <a:rPr lang="e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https://github.com/heartkilla/yolo-v3.git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pip install -r requirements.txt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wget -P weights https://pjreddie.com/media/files/yolov3.weights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python load_weights.py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YOLO V3 MODEL - Usage</a:t>
            </a:r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body" idx="1"/>
          </p:nvPr>
        </p:nvSpPr>
        <p:spPr>
          <a:xfrm>
            <a:off x="2748400" y="1136550"/>
            <a:ext cx="10494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Arial"/>
                <a:ea typeface="Arial"/>
                <a:cs typeface="Arial"/>
                <a:sym typeface="Arial"/>
              </a:rPr>
              <a:t>GIT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body" idx="1"/>
          </p:nvPr>
        </p:nvSpPr>
        <p:spPr>
          <a:xfrm>
            <a:off x="2498600" y="1783075"/>
            <a:ext cx="6429000" cy="19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python detect.py &lt;images/video&gt; &lt;iou threshold&gt; &lt;confidence threshold&gt; &lt;filenames&gt;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python detect.py images 0.5 0.5 data/images/dog.jpg data/images/office.jpg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YOLO V3 MODEL - Installation / Usage</a:t>
            </a:r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body" idx="1"/>
          </p:nvPr>
        </p:nvSpPr>
        <p:spPr>
          <a:xfrm>
            <a:off x="2748400" y="1136550"/>
            <a:ext cx="30147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Arial"/>
                <a:ea typeface="Arial"/>
                <a:cs typeface="Arial"/>
                <a:sym typeface="Arial"/>
              </a:rPr>
              <a:t>Jupyter Notebook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body" idx="1"/>
          </p:nvPr>
        </p:nvSpPr>
        <p:spPr>
          <a:xfrm>
            <a:off x="2498600" y="1783075"/>
            <a:ext cx="64290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https://colab.research.google.com/drive/10Eeffk77AH563aiKdcj7QOymab1H0GDC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451</Words>
  <Application>Microsoft Office PowerPoint</Application>
  <PresentationFormat>Presentación en pantalla (16:9)</PresentationFormat>
  <Paragraphs>67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Lato</vt:lpstr>
      <vt:lpstr>Montserrat</vt:lpstr>
      <vt:lpstr>Arial</vt:lpstr>
      <vt:lpstr>Times New Roman</vt:lpstr>
      <vt:lpstr>Focus</vt:lpstr>
      <vt:lpstr>Object detection</vt:lpstr>
      <vt:lpstr>Presentación de PowerPoint</vt:lpstr>
      <vt:lpstr>Overview</vt:lpstr>
      <vt:lpstr>YOLO V3 MODEL</vt:lpstr>
      <vt:lpstr>YOLO V3 MODEL</vt:lpstr>
      <vt:lpstr>YOLO V3 MODEL</vt:lpstr>
      <vt:lpstr>YOLO V3 MODEL - Installation Guide</vt:lpstr>
      <vt:lpstr>YOLO V3 MODEL - Usage</vt:lpstr>
      <vt:lpstr>YOLO V3 MODEL - Installation / Usage</vt:lpstr>
      <vt:lpstr>Mask-RCNN</vt:lpstr>
      <vt:lpstr>Mask-RCNN</vt:lpstr>
      <vt:lpstr>Mask-RCNN - Installation / Usage</vt:lpstr>
      <vt:lpstr>Results</vt:lpstr>
      <vt:lpstr>Results</vt:lpstr>
      <vt:lpstr>Results</vt:lpstr>
      <vt:lpstr>Results</vt:lpstr>
      <vt:lpstr>Conclusions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de objetos</dc:title>
  <dc:creator>Angel Fernandez</dc:creator>
  <cp:lastModifiedBy>Angel Fernandez</cp:lastModifiedBy>
  <cp:revision>2</cp:revision>
  <dcterms:modified xsi:type="dcterms:W3CDTF">2022-01-12T18:39:30Z</dcterms:modified>
</cp:coreProperties>
</file>